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37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45720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FFFFFF"/>
                </a:solidFill>
                <a:latin typeface="Calibri"/>
              </a:defRPr>
            </a:pPr>
            <a:r>
              <a:t>ПЛАТФОРМА СТРОЙИНТЕЛ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0">
                <a:solidFill>
                  <a:srgbClr val="FF6F00"/>
                </a:solidFill>
                <a:latin typeface="Calibri"/>
              </a:defRPr>
            </a:pPr>
            <a:r>
              <a:t>ИИ-анализ проектной документации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74320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FFFFFF"/>
                </a:solidFill>
                <a:latin typeface="Calibri"/>
              </a:defRPr>
            </a:pPr>
            <a:r>
              <a:t>Объект: «Газификация д. Анашкино»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291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Calibri"/>
              </a:defRPr>
            </a:pPr>
            <a:r>
              <a:t>Одинцовский г.о. Московской области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41148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FF6F00"/>
                </a:solidFill>
                <a:latin typeface="Calibri"/>
              </a:defRPr>
            </a:pPr>
            <a:r>
              <a:t>Для: АО «Мособлгаз»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7548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Calibri"/>
              </a:defRPr>
            </a:pPr>
            <a:r>
              <a:t>Март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7607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AAAAAA"/>
                </a:solidFill>
                <a:latin typeface="Calibri"/>
              </a:defRPr>
            </a:pPr>
            <a:r>
              <a:t>ООО «ИТ СТРОЙИНТЕЛ» | Роспатент №2026611149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A237E"/>
                </a:solidFill>
                <a:latin typeface="Calibri"/>
              </a:defRPr>
            </a:pPr>
            <a:r>
              <a:t>СЛЕДУЮЩИЕ ШАГИ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371600"/>
            <a:ext cx="640080" cy="640080"/>
          </a:xfrm>
          <a:prstGeom prst="rect">
            <a:avLst/>
          </a:prstGeom>
          <a:solidFill>
            <a:srgbClr val="FF6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45920" y="146304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333333"/>
                </a:solidFill>
                <a:latin typeface="Calibri"/>
              </a:defRPr>
            </a:pPr>
            <a:r>
              <a:t>Верификация сметы в ГРАНД-Смете (ТЕР МО)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2286000"/>
            <a:ext cx="640080" cy="640080"/>
          </a:xfrm>
          <a:prstGeom prst="rect">
            <a:avLst/>
          </a:prstGeom>
          <a:solidFill>
            <a:srgbClr val="FF6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45920" y="237744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333333"/>
                </a:solidFill>
                <a:latin typeface="Calibri"/>
              </a:defRPr>
            </a:pPr>
            <a:r>
              <a:t>Пилотный проект: 2-3 объекта газификации (4-6 недель)</a:t>
            </a:r>
          </a:p>
        </p:txBody>
      </p:sp>
      <p:sp>
        <p:nvSpPr>
          <p:cNvPr id="7" name="Rectangle 6"/>
          <p:cNvSpPr/>
          <p:nvPr/>
        </p:nvSpPr>
        <p:spPr>
          <a:xfrm>
            <a:off x="731520" y="3200400"/>
            <a:ext cx="640080" cy="640080"/>
          </a:xfrm>
          <a:prstGeom prst="rect">
            <a:avLst/>
          </a:prstGeom>
          <a:solidFill>
            <a:srgbClr val="FF6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45920" y="329184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333333"/>
                </a:solidFill>
                <a:latin typeface="Calibri"/>
              </a:defRPr>
            </a:pPr>
            <a:r>
              <a:t>Полное внедрение платформы (4-6 месяцев)</a:t>
            </a:r>
          </a:p>
        </p:txBody>
      </p:sp>
      <p:sp>
        <p:nvSpPr>
          <p:cNvPr id="9" name="Rectangle 8"/>
          <p:cNvSpPr/>
          <p:nvPr/>
        </p:nvSpPr>
        <p:spPr>
          <a:xfrm>
            <a:off x="1828800" y="4572000"/>
            <a:ext cx="8229600" cy="1828800"/>
          </a:xfrm>
          <a:prstGeom prst="rect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ООО «ИТ СТРОЙИНТЕЛ»</a:t>
            </a:r>
          </a:p>
          <a:p>
            <a:pPr algn="ctr">
              <a:defRPr sz="1800" b="0">
                <a:solidFill>
                  <a:srgbClr val="FF6F00"/>
                </a:solidFill>
              </a:defRPr>
            </a:pPr>
            <a:r>
              <a:t>info@stroyintel.com  |  +7 (917) 769-03-33</a:t>
            </a:r>
          </a:p>
          <a:p>
            <a:pPr algn="ctr">
              <a:defRPr sz="1600" b="0">
                <a:solidFill>
                  <a:srgbClr val="FFFFFF"/>
                </a:solidFill>
              </a:defRPr>
            </a:pPr>
            <a:r>
              <a:t>stroyintel.com  |  aistroyintel.ru</a:t>
            </a:r>
          </a:p>
          <a:p>
            <a:pPr algn="ctr">
              <a:defRPr sz="1400" b="0">
                <a:solidFill>
                  <a:srgbClr val="AAAAAA"/>
                </a:solidFill>
              </a:defRPr>
            </a:pPr>
            <a:r>
              <a:t>Роспатент №2026611149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A237E"/>
                </a:solidFill>
                <a:latin typeface="Calibri"/>
              </a:defRPr>
            </a:pPr>
            <a:r>
              <a:t>ИСХОДНЫЕ ДАННЫЕ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972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333333"/>
                </a:solidFill>
                <a:latin typeface="Calibri"/>
              </a:defRPr>
            </a:pPr>
            <a:r>
              <a:t>4 раздела проектной документации ПД-11.2024 | ООО «Газстрой»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2103120"/>
            <a:ext cx="2560320" cy="2286000"/>
          </a:xfrm>
          <a:prstGeom prst="rect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2800" b="1">
                <a:solidFill>
                  <a:srgbClr val="FF6F00"/>
                </a:solidFill>
              </a:defRPr>
            </a:pPr>
            <a:r>
              <a:t>ПЗ</a:t>
            </a:r>
          </a:p>
          <a:p>
            <a:pPr algn="ctr">
              <a:defRPr sz="1400" b="0">
                <a:solidFill>
                  <a:srgbClr val="AAAAAA"/>
                </a:solidFill>
              </a:defRPr>
            </a:pPr>
            <a:r>
              <a:t>404 КБ</a:t>
            </a:r>
          </a:p>
          <a:p>
            <a:pPr algn="ctr">
              <a:defRPr sz="1600" b="0">
                <a:solidFill>
                  <a:srgbClr val="FFFFFF"/>
                </a:solidFill>
              </a:defRPr>
            </a:pPr>
            <a:r>
              <a:t>Пояснительная</a:t>
            </a:r>
            <a:br/>
            <a:r>
              <a:t>записка</a:t>
            </a:r>
          </a:p>
        </p:txBody>
      </p:sp>
      <p:sp>
        <p:nvSpPr>
          <p:cNvPr id="5" name="Rectangle 4"/>
          <p:cNvSpPr/>
          <p:nvPr/>
        </p:nvSpPr>
        <p:spPr>
          <a:xfrm>
            <a:off x="3566160" y="2103120"/>
            <a:ext cx="2560320" cy="2286000"/>
          </a:xfrm>
          <a:prstGeom prst="rect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2800" b="1">
                <a:solidFill>
                  <a:srgbClr val="FF6F00"/>
                </a:solidFill>
              </a:defRPr>
            </a:pPr>
            <a:r>
              <a:t>ТКР</a:t>
            </a:r>
          </a:p>
          <a:p>
            <a:pPr algn="ctr">
              <a:defRPr sz="1400" b="0">
                <a:solidFill>
                  <a:srgbClr val="AAAAAA"/>
                </a:solidFill>
              </a:defRPr>
            </a:pPr>
            <a:r>
              <a:t>100 КБ</a:t>
            </a:r>
          </a:p>
          <a:p>
            <a:pPr algn="ctr">
              <a:defRPr sz="1600" b="0">
                <a:solidFill>
                  <a:srgbClr val="FFFFFF"/>
                </a:solidFill>
              </a:defRPr>
            </a:pPr>
            <a:r>
              <a:t>Технологические</a:t>
            </a:r>
            <a:br/>
            <a:r>
              <a:t>решения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2103120"/>
            <a:ext cx="2560320" cy="2286000"/>
          </a:xfrm>
          <a:prstGeom prst="rect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2800" b="1">
                <a:solidFill>
                  <a:srgbClr val="FF6F00"/>
                </a:solidFill>
              </a:defRPr>
            </a:pPr>
            <a:r>
              <a:t>ПОС</a:t>
            </a:r>
          </a:p>
          <a:p>
            <a:pPr algn="ctr">
              <a:defRPr sz="1400" b="0">
                <a:solidFill>
                  <a:srgbClr val="AAAAAA"/>
                </a:solidFill>
              </a:defRPr>
            </a:pPr>
            <a:r>
              <a:t>64 КБ</a:t>
            </a:r>
          </a:p>
          <a:p>
            <a:pPr algn="ctr">
              <a:defRPr sz="1600" b="0">
                <a:solidFill>
                  <a:srgbClr val="FFFFFF"/>
                </a:solidFill>
              </a:defRPr>
            </a:pPr>
            <a:r>
              <a:t>Организация</a:t>
            </a:r>
            <a:br/>
            <a:r>
              <a:t>строительства</a:t>
            </a:r>
          </a:p>
        </p:txBody>
      </p:sp>
      <p:sp>
        <p:nvSpPr>
          <p:cNvPr id="7" name="Rectangle 6"/>
          <p:cNvSpPr/>
          <p:nvPr/>
        </p:nvSpPr>
        <p:spPr>
          <a:xfrm>
            <a:off x="9235440" y="2103120"/>
            <a:ext cx="2560320" cy="2286000"/>
          </a:xfrm>
          <a:prstGeom prst="rect">
            <a:avLst/>
          </a:prstGeom>
          <a:solidFill>
            <a:srgbClr val="4242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2800" b="1">
                <a:solidFill>
                  <a:srgbClr val="FF6F00"/>
                </a:solidFill>
              </a:defRPr>
            </a:pPr>
            <a:r>
              <a:t>ППО</a:t>
            </a:r>
          </a:p>
          <a:p>
            <a:pPr algn="ctr">
              <a:defRPr sz="1400" b="0">
                <a:solidFill>
                  <a:srgbClr val="AAAAAA"/>
                </a:solidFill>
              </a:defRPr>
            </a:pPr>
            <a:r>
              <a:t>89 КБ</a:t>
            </a:r>
          </a:p>
          <a:p>
            <a:pPr algn="ctr">
              <a:defRPr sz="1600" b="0">
                <a:solidFill>
                  <a:srgbClr val="FFFFFF"/>
                </a:solidFill>
              </a:defRPr>
            </a:pPr>
            <a:r>
              <a:t>Полоса</a:t>
            </a:r>
            <a:br/>
            <a:r>
              <a:t>отвода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484632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333333"/>
                </a:solidFill>
                <a:latin typeface="Calibri"/>
              </a:defRPr>
            </a:pPr>
            <a:r>
              <a:t>Общий объём: ~660 КБ (13 PDF → Markdown, ~650 страниц)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530352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F6F00"/>
                </a:solidFill>
                <a:latin typeface="Calibri"/>
              </a:defRPr>
            </a:pPr>
            <a:r>
              <a:t>Автоклассификация по ПП РФ №87 — автоматически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37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КАК ИИ АНАЛИЗИРУЕТ ПД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188720"/>
            <a:ext cx="548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FF6F00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118872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  <a:latin typeface="Calibri"/>
              </a:defRPr>
            </a:pPr>
            <a:r>
              <a:t>Загрузка и парсинг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0" y="1188720"/>
            <a:ext cx="6400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CCCCCC"/>
                </a:solidFill>
                <a:latin typeface="Calibri"/>
              </a:defRPr>
            </a:pPr>
            <a:r>
              <a:t>PDF/DWG → текст, таблицы, чертежи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103120"/>
            <a:ext cx="548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FF6F00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10312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  <a:latin typeface="Calibri"/>
              </a:defRPr>
            </a:pPr>
            <a:r>
              <a:t>Извлечение сущностей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0" y="2103120"/>
            <a:ext cx="6400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CCCCCC"/>
                </a:solidFill>
                <a:latin typeface="Calibri"/>
              </a:defRPr>
            </a:pPr>
            <a:r>
              <a:t>Трубы, объёмы, ГОСТы, пикетаж, материалы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3017520"/>
            <a:ext cx="548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FF6F00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0" y="301752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  <a:latin typeface="Calibri"/>
              </a:defRPr>
            </a:pPr>
            <a:r>
              <a:t>Нормоконтроль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0" y="3017520"/>
            <a:ext cx="6400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CCCCCC"/>
                </a:solidFill>
                <a:latin typeface="Calibri"/>
              </a:defRPr>
            </a:pPr>
            <a:r>
              <a:t>Перекрёстная проверка разделов ПД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3931920"/>
            <a:ext cx="548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FF6F00"/>
                </a:solidFill>
                <a:latin typeface="Calibri"/>
              </a:defRPr>
            </a:pPr>
            <a:r>
              <a:t>4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71600" y="393192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  <a:latin typeface="Calibri"/>
              </a:defRPr>
            </a:pPr>
            <a:r>
              <a:t>ВОР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0" y="3931920"/>
            <a:ext cx="6400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CCCCCC"/>
                </a:solidFill>
                <a:latin typeface="Calibri"/>
              </a:defRPr>
            </a:pPr>
            <a:r>
              <a:t>53 позиции, 9 разделов, привязка к ПД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4846320"/>
            <a:ext cx="548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FF6F00"/>
                </a:solidFill>
                <a:latin typeface="Calibri"/>
              </a:defRPr>
            </a:pPr>
            <a:r>
              <a:t>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71600" y="484632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  <a:latin typeface="Calibri"/>
              </a:defRPr>
            </a:pPr>
            <a:r>
              <a:t>Смета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29200" y="4846320"/>
            <a:ext cx="6400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CCCCCC"/>
                </a:solidFill>
                <a:latin typeface="Calibri"/>
              </a:defRPr>
            </a:pPr>
            <a:r>
              <a:t>ФЕР/ТЕР + индексы Минстроя → текущие цены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1520" y="5760720"/>
            <a:ext cx="548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FF6F00"/>
                </a:solidFill>
                <a:latin typeface="Calibri"/>
              </a:defRPr>
            </a:pPr>
            <a:r>
              <a:t>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371600" y="576072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  <a:latin typeface="Calibri"/>
              </a:defRPr>
            </a:pPr>
            <a:r>
              <a:t>Трассировка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29200" y="5760720"/>
            <a:ext cx="6400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CCCCCC"/>
                </a:solidFill>
                <a:latin typeface="Calibri"/>
              </a:defRPr>
            </a:pPr>
            <a:r>
              <a:t>Каждая строка сметы → источник в ПД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A237E"/>
                </a:solidFill>
                <a:latin typeface="Calibri"/>
              </a:defRPr>
            </a:pPr>
            <a:r>
              <a:t>ЧТО НАШЁЛ ИИ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188720"/>
            <a:ext cx="2743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FF6F00"/>
                </a:solidFill>
                <a:latin typeface="Calibri"/>
              </a:defRPr>
            </a:pPr>
            <a:r>
              <a:t>2 202,5 м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82880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333333"/>
                </a:solidFill>
                <a:latin typeface="Calibri"/>
              </a:defRPr>
            </a:pPr>
            <a:r>
              <a:t>Общая длина газопровода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83280" y="1188720"/>
            <a:ext cx="2743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FF6F00"/>
                </a:solidFill>
                <a:latin typeface="Calibri"/>
              </a:defRPr>
            </a:pPr>
            <a:r>
              <a:t>P ≤ 0,3 МПа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83280" y="182880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333333"/>
                </a:solidFill>
                <a:latin typeface="Calibri"/>
              </a:defRPr>
            </a:pPr>
            <a:r>
              <a:t>Среднее давление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09360" y="1188720"/>
            <a:ext cx="2743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FF6F00"/>
                </a:solidFill>
                <a:latin typeface="Calibri"/>
              </a:defRPr>
            </a:pPr>
            <a:r>
              <a:t>79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09360" y="182880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333333"/>
                </a:solidFill>
                <a:latin typeface="Calibri"/>
              </a:defRPr>
            </a:pPr>
            <a:r>
              <a:t>Потребителей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235440" y="1188720"/>
            <a:ext cx="2743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FF6F00"/>
                </a:solidFill>
                <a:latin typeface="Calibri"/>
              </a:defRPr>
            </a:pPr>
            <a:r>
              <a:t>28 позиций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235440" y="182880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333333"/>
                </a:solidFill>
                <a:latin typeface="Calibri"/>
              </a:defRPr>
            </a:pPr>
            <a:r>
              <a:t>Спецификация материалов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2743200"/>
            <a:ext cx="10058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333333"/>
                </a:solidFill>
                <a:latin typeface="Consolas"/>
              </a:defRPr>
            </a:pPr>
            <a:r>
              <a:t>Способы прокладки:</a:t>
            </a:r>
            <a:br/>
            <a:r>
              <a:t>  Открытый:  862,5 м  (39%)</a:t>
            </a:r>
            <a:br/>
            <a:r>
              <a:t>  ГНБ:        1 383,0 м  (60%) — 25 переходов</a:t>
            </a:r>
            <a:br/>
            <a:r>
              <a:t>  Прокол:      15,5 м   (1%)</a:t>
            </a:r>
            <a:br/>
            <a:br/>
            <a:r>
              <a:t>Земляные работы:</a:t>
            </a:r>
            <a:br/>
            <a:r>
              <a:t>  Механизированная разработка: 1 255 м³</a:t>
            </a:r>
            <a:br/>
            <a:r>
              <a:t>  Ручная: 33 м³</a:t>
            </a:r>
            <a:br/>
            <a:r>
              <a:t>  Техника: 22 наименования, 31 единица</a:t>
            </a:r>
            <a:br/>
            <a:r>
              <a:t>  Персонал: 30 чел. (макс. смена)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37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ВЕДОМОСТЬ ОБЪЁМОВ РАБОТ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0584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6F00"/>
                </a:solidFill>
                <a:latin typeface="Calibri"/>
              </a:defRPr>
            </a:pPr>
            <a:r>
              <a:t>53 позиции  |  9 разделов  |  Привязка к ПД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6F00"/>
                </a:solidFill>
                <a:latin typeface="Calibri"/>
              </a:defRPr>
            </a:pPr>
            <a:r>
              <a:t>1.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645920"/>
            <a:ext cx="6400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FFFFFF"/>
                </a:solidFill>
                <a:latin typeface="Calibri"/>
              </a:defRPr>
            </a:pPr>
            <a:r>
              <a:t>Подготовительные работы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0" y="164592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800" b="0">
                <a:solidFill>
                  <a:srgbClr val="AAAAAA"/>
                </a:solidFill>
                <a:latin typeface="Calibri"/>
              </a:defRPr>
            </a:pPr>
            <a:r>
              <a:t>5 поз.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19456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6F00"/>
                </a:solidFill>
                <a:latin typeface="Calibri"/>
              </a:defRPr>
            </a:pPr>
            <a:r>
              <a:t>2.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194560"/>
            <a:ext cx="6400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FFFFFF"/>
                </a:solidFill>
                <a:latin typeface="Calibri"/>
              </a:defRPr>
            </a:pPr>
            <a:r>
              <a:t>Земляные работы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0" y="219456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800" b="0">
                <a:solidFill>
                  <a:srgbClr val="AAAAAA"/>
                </a:solidFill>
                <a:latin typeface="Calibri"/>
              </a:defRPr>
            </a:pPr>
            <a:r>
              <a:t>7 поз.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274320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6F00"/>
                </a:solidFill>
                <a:latin typeface="Calibri"/>
              </a:defRPr>
            </a:pPr>
            <a:r>
              <a:t>3.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2743200"/>
            <a:ext cx="6400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FFFFFF"/>
                </a:solidFill>
                <a:latin typeface="Calibri"/>
              </a:defRPr>
            </a:pPr>
            <a:r>
              <a:t>Монтаж — открытый способ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0" y="274320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800" b="0">
                <a:solidFill>
                  <a:srgbClr val="AAAAAA"/>
                </a:solidFill>
                <a:latin typeface="Calibri"/>
              </a:defRPr>
            </a:pPr>
            <a:r>
              <a:t>11 поз.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3291839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6F00"/>
                </a:solidFill>
                <a:latin typeface="Calibri"/>
              </a:defRPr>
            </a:pPr>
            <a:r>
              <a:t>4.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3291839"/>
            <a:ext cx="6400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FFFFFF"/>
                </a:solidFill>
                <a:latin typeface="Calibri"/>
              </a:defRPr>
            </a:pPr>
            <a:r>
              <a:t>Монтаж — ГНБ и прокол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0" y="3291839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800" b="0">
                <a:solidFill>
                  <a:srgbClr val="AAAAAA"/>
                </a:solidFill>
                <a:latin typeface="Calibri"/>
              </a:defRPr>
            </a:pPr>
            <a:r>
              <a:t>5 поз.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14400" y="384048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6F00"/>
                </a:solidFill>
                <a:latin typeface="Calibri"/>
              </a:defRPr>
            </a:pPr>
            <a:r>
              <a:t>5.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3840480"/>
            <a:ext cx="6400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FFFFFF"/>
                </a:solidFill>
                <a:latin typeface="Calibri"/>
              </a:defRPr>
            </a:pPr>
            <a:r>
              <a:t>Отключающие устройства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9600" y="384048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800" b="0">
                <a:solidFill>
                  <a:srgbClr val="AAAAAA"/>
                </a:solidFill>
                <a:latin typeface="Calibri"/>
              </a:defRPr>
            </a:pPr>
            <a:r>
              <a:t>7 поз.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14400" y="438912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6F00"/>
                </a:solidFill>
                <a:latin typeface="Calibri"/>
              </a:defRPr>
            </a:pPr>
            <a:r>
              <a:t>6.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371600" y="4389120"/>
            <a:ext cx="6400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FFFFFF"/>
                </a:solidFill>
                <a:latin typeface="Calibri"/>
              </a:defRPr>
            </a:pPr>
            <a:r>
              <a:t>Засыпка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0" y="438912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800" b="0">
                <a:solidFill>
                  <a:srgbClr val="AAAAAA"/>
                </a:solidFill>
                <a:latin typeface="Calibri"/>
              </a:defRPr>
            </a:pPr>
            <a:r>
              <a:t>5 поз.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4400" y="4937759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6F00"/>
                </a:solidFill>
                <a:latin typeface="Calibri"/>
              </a:defRPr>
            </a:pPr>
            <a:r>
              <a:t>7.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371600" y="4937759"/>
            <a:ext cx="6400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FFFFFF"/>
                </a:solidFill>
                <a:latin typeface="Calibri"/>
              </a:defRPr>
            </a:pPr>
            <a:r>
              <a:t>Испытания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29600" y="4937759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800" b="0">
                <a:solidFill>
                  <a:srgbClr val="AAAAAA"/>
                </a:solidFill>
                <a:latin typeface="Calibri"/>
              </a:defRPr>
            </a:pPr>
            <a:r>
              <a:t>3 поз.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14400" y="548640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6F00"/>
                </a:solidFill>
                <a:latin typeface="Calibri"/>
              </a:defRPr>
            </a:pPr>
            <a:r>
              <a:t>8.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371600" y="5486400"/>
            <a:ext cx="6400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FFFFFF"/>
                </a:solidFill>
                <a:latin typeface="Calibri"/>
              </a:defRPr>
            </a:pPr>
            <a:r>
              <a:t>Восстановление покрытий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229600" y="548640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800" b="0">
                <a:solidFill>
                  <a:srgbClr val="AAAAAA"/>
                </a:solidFill>
                <a:latin typeface="Calibri"/>
              </a:defRPr>
            </a:pPr>
            <a:r>
              <a:t>7 поз.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14400" y="603504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6F00"/>
                </a:solidFill>
                <a:latin typeface="Calibri"/>
              </a:defRPr>
            </a:pPr>
            <a:r>
              <a:t>9.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371600" y="6035040"/>
            <a:ext cx="6400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FFFFFF"/>
                </a:solidFill>
                <a:latin typeface="Calibri"/>
              </a:defRPr>
            </a:pPr>
            <a:r>
              <a:t>Рекультивация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229600" y="603504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800" b="0">
                <a:solidFill>
                  <a:srgbClr val="AAAAAA"/>
                </a:solidFill>
                <a:latin typeface="Calibri"/>
              </a:defRPr>
            </a:pPr>
            <a:r>
              <a:t>3 поз.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57200" y="64008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AAAAAA"/>
                </a:solidFill>
                <a:latin typeface="Calibri"/>
              </a:defRPr>
            </a:pPr>
            <a:r>
              <a:t>Каждая позиция → ссылка на конкретный раздел ПД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A237E"/>
                </a:solidFill>
                <a:latin typeface="Calibri"/>
              </a:defRPr>
            </a:pPr>
            <a:r>
              <a:t>ЛОКАЛЬНАЯ СМЕТА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0584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333333"/>
                </a:solidFill>
                <a:latin typeface="Calibri"/>
              </a:defRPr>
            </a:pPr>
            <a:r>
              <a:t>Базисно-индексный метод  |  ФЕР-2001  |  Индексы Минстроя Q3 2025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828800"/>
            <a:ext cx="3200400" cy="1097280"/>
          </a:xfrm>
          <a:prstGeom prst="rect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ОЗП: 54,26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0" y="1828800"/>
            <a:ext cx="3200400" cy="1097280"/>
          </a:xfrm>
          <a:prstGeom prst="rect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МР: 6,23</a:t>
            </a:r>
          </a:p>
        </p:txBody>
      </p:sp>
      <p:sp>
        <p:nvSpPr>
          <p:cNvPr id="6" name="Rectangle 5"/>
          <p:cNvSpPr/>
          <p:nvPr/>
        </p:nvSpPr>
        <p:spPr>
          <a:xfrm>
            <a:off x="8229600" y="1828800"/>
            <a:ext cx="3200400" cy="1097280"/>
          </a:xfrm>
          <a:prstGeom prst="rect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ЭМ: 15,70</a:t>
            </a:r>
          </a:p>
        </p:txBody>
      </p:sp>
      <p:sp>
        <p:nvSpPr>
          <p:cNvPr id="7" name="Rectangle 6"/>
          <p:cNvSpPr/>
          <p:nvPr/>
        </p:nvSpPr>
        <p:spPr>
          <a:xfrm>
            <a:off x="1828800" y="3474720"/>
            <a:ext cx="8229600" cy="2011680"/>
          </a:xfrm>
          <a:prstGeom prst="rect">
            <a:avLst/>
          </a:prstGeom>
          <a:solidFill>
            <a:srgbClr val="FF6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2000">
                <a:solidFill>
                  <a:srgbClr val="FFFFFF"/>
                </a:solidFill>
              </a:defRPr>
            </a:pPr>
            <a:r>
              <a:t>ВСЕГО С НДС</a:t>
            </a:r>
          </a:p>
          <a:p>
            <a:pPr algn="ctr">
              <a:defRPr sz="4400" b="1">
                <a:solidFill>
                  <a:srgbClr val="FFFFFF"/>
                </a:solidFill>
              </a:defRPr>
            </a:pPr>
            <a:r>
              <a:t>~33,7 млн руб.</a:t>
            </a:r>
          </a:p>
          <a:p>
            <a:pPr algn="ctr">
              <a:defRPr sz="1600" b="0">
                <a:solidFill>
                  <a:srgbClr val="FFFFFF"/>
                </a:solidFill>
              </a:defRPr>
            </a:pPr>
            <a:r>
              <a:t>Точность: ±15-20% (стадия П)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37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СКВОЗНАЯ ТРАССИРОВКА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91440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FF6F00"/>
                </a:solidFill>
                <a:latin typeface="Calibri"/>
              </a:defRPr>
            </a:pPr>
            <a:r>
              <a:t>ПД → ВОР → СМЕТА: каждая строка верифицируема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2103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  <a:latin typeface="Calibri"/>
              </a:defRPr>
            </a:pPr>
            <a:r>
              <a:t>ТКР.СО поз.4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17520" y="1828800"/>
            <a:ext cx="2103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FF6F00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03520" y="1828800"/>
            <a:ext cx="2103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  <a:latin typeface="Calibri"/>
              </a:defRPr>
            </a:pPr>
            <a:r>
              <a:t>ВОР п.3.1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89520" y="1828800"/>
            <a:ext cx="2103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FF6F00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875520" y="1828800"/>
            <a:ext cx="2103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  <a:latin typeface="Calibri"/>
              </a:defRPr>
            </a:pPr>
            <a:r>
              <a:t>Смета п.13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2331720"/>
            <a:ext cx="2103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FFFFFF"/>
                </a:solidFill>
                <a:latin typeface="Calibri"/>
              </a:defRPr>
            </a:pPr>
            <a:r>
              <a:t>«Труба ПЭ100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17520" y="2331720"/>
            <a:ext cx="2103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FF6F00"/>
                </a:solidFill>
                <a:latin typeface="Calibri"/>
              </a:defRPr>
            </a:pPr>
          </a:p>
        </p:txBody>
      </p:sp>
      <p:sp>
        <p:nvSpPr>
          <p:cNvPr id="11" name="TextBox 10"/>
          <p:cNvSpPr txBox="1"/>
          <p:nvPr/>
        </p:nvSpPr>
        <p:spPr>
          <a:xfrm>
            <a:off x="5303520" y="2331720"/>
            <a:ext cx="2103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FFFFFF"/>
                </a:solidFill>
                <a:latin typeface="Calibri"/>
              </a:defRPr>
            </a:pPr>
            <a:r>
              <a:t>«Прокладка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589520" y="2331720"/>
            <a:ext cx="2103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FF6F00"/>
                </a:solidFill>
                <a:latin typeface="Calibri"/>
              </a:defRPr>
            </a:pPr>
          </a:p>
        </p:txBody>
      </p:sp>
      <p:sp>
        <p:nvSpPr>
          <p:cNvPr id="13" name="TextBox 12"/>
          <p:cNvSpPr txBox="1"/>
          <p:nvPr/>
        </p:nvSpPr>
        <p:spPr>
          <a:xfrm>
            <a:off x="9875520" y="2331720"/>
            <a:ext cx="2103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FFFFFF"/>
                </a:solidFill>
                <a:latin typeface="Calibri"/>
              </a:defRPr>
            </a:pPr>
            <a:r>
              <a:t>ФЕР 24-02-031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2834640"/>
            <a:ext cx="2103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FFFFFF"/>
                </a:solidFill>
                <a:latin typeface="Calibri"/>
              </a:defRPr>
            </a:pPr>
            <a:r>
              <a:t>SDR-17,6 d110×6,3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17520" y="2834640"/>
            <a:ext cx="2103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FF6F00"/>
                </a:solidFill>
                <a:latin typeface="Calibri"/>
              </a:defRPr>
            </a:pPr>
          </a:p>
        </p:txBody>
      </p:sp>
      <p:sp>
        <p:nvSpPr>
          <p:cNvPr id="16" name="TextBox 15"/>
          <p:cNvSpPr txBox="1"/>
          <p:nvPr/>
        </p:nvSpPr>
        <p:spPr>
          <a:xfrm>
            <a:off x="5303520" y="2834640"/>
            <a:ext cx="2103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FFFFFF"/>
                </a:solidFill>
                <a:latin typeface="Calibri"/>
              </a:defRPr>
            </a:pPr>
            <a:r>
              <a:t>газопровода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589520" y="2834640"/>
            <a:ext cx="2103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FF6F00"/>
                </a:solidFill>
                <a:latin typeface="Calibri"/>
              </a:defRPr>
            </a:pPr>
          </a:p>
        </p:txBody>
      </p:sp>
      <p:sp>
        <p:nvSpPr>
          <p:cNvPr id="18" name="TextBox 17"/>
          <p:cNvSpPr txBox="1"/>
          <p:nvPr/>
        </p:nvSpPr>
        <p:spPr>
          <a:xfrm>
            <a:off x="9875520" y="2834640"/>
            <a:ext cx="2103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FFFFFF"/>
                </a:solidFill>
                <a:latin typeface="Calibri"/>
              </a:defRPr>
            </a:pPr>
            <a:r>
              <a:t>64,24 руб./м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1520" y="3337560"/>
            <a:ext cx="2103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FFFFFF"/>
                </a:solidFill>
                <a:latin typeface="Calibri"/>
              </a:defRPr>
            </a:pPr>
            <a:r>
              <a:t>879 м»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017520" y="3337560"/>
            <a:ext cx="2103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FF6F00"/>
                </a:solidFill>
                <a:latin typeface="Calibri"/>
              </a:defRPr>
            </a:pPr>
          </a:p>
        </p:txBody>
      </p:sp>
      <p:sp>
        <p:nvSpPr>
          <p:cNvPr id="21" name="TextBox 20"/>
          <p:cNvSpPr txBox="1"/>
          <p:nvPr/>
        </p:nvSpPr>
        <p:spPr>
          <a:xfrm>
            <a:off x="5303520" y="3337560"/>
            <a:ext cx="2103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FFFFFF"/>
                </a:solidFill>
                <a:latin typeface="Calibri"/>
              </a:defRPr>
            </a:pPr>
            <a:r>
              <a:t>861,5 м»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589520" y="3337560"/>
            <a:ext cx="2103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FF6F00"/>
                </a:solidFill>
                <a:latin typeface="Calibri"/>
              </a:defRPr>
            </a:pPr>
          </a:p>
        </p:txBody>
      </p:sp>
      <p:sp>
        <p:nvSpPr>
          <p:cNvPr id="23" name="TextBox 22"/>
          <p:cNvSpPr txBox="1"/>
          <p:nvPr/>
        </p:nvSpPr>
        <p:spPr>
          <a:xfrm>
            <a:off x="9875520" y="3337560"/>
            <a:ext cx="2103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FFFFFF"/>
                </a:solidFill>
                <a:latin typeface="Calibri"/>
              </a:defRPr>
            </a:pPr>
          </a:p>
        </p:txBody>
      </p:sp>
      <p:sp>
        <p:nvSpPr>
          <p:cNvPr id="24" name="TextBox 23"/>
          <p:cNvSpPr txBox="1"/>
          <p:nvPr/>
        </p:nvSpPr>
        <p:spPr>
          <a:xfrm>
            <a:off x="457200" y="411480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CCCCCC"/>
                </a:solidFill>
                <a:latin typeface="Calibri"/>
              </a:defRPr>
            </a:pPr>
            <a:r>
              <a:t>20 ключевых позиций с полной трассировкой в Excel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7200" y="502920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  <a:latin typeface="Calibri"/>
              </a:defRPr>
            </a:pPr>
            <a:r>
              <a:t>53 позиции сметы × 4 источника = 212 перекрёстных ссылок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A237E"/>
                </a:solidFill>
                <a:latin typeface="Calibri"/>
              </a:defRPr>
            </a:pPr>
            <a:r>
              <a:t>НОРМОКОНТРОЛЬ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0584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6F00"/>
                </a:solidFill>
                <a:latin typeface="Calibri"/>
              </a:defRPr>
            </a:pPr>
            <a:r>
              <a:t>6 расхождений найдено между разделами ПД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828800"/>
            <a:ext cx="1828800" cy="594360"/>
          </a:xfrm>
          <a:prstGeom prst="rect">
            <a:avLst/>
          </a:prstGeom>
          <a:solidFill>
            <a:srgbClr val="D32F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</a:defRPr>
            </a:pPr>
            <a:r>
              <a:t>ВЫСОКАЯ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60320" y="1874519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333333"/>
                </a:solidFill>
                <a:latin typeface="Calibri"/>
              </a:defRPr>
            </a:pPr>
            <a:r>
              <a:t>Футляры ГНБ: 7 компл. в спецификации vs 6 в таблице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2606040"/>
            <a:ext cx="1828800" cy="594360"/>
          </a:xfrm>
          <a:prstGeom prst="rect">
            <a:avLst/>
          </a:prstGeom>
          <a:solidFill>
            <a:srgbClr val="F57F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</a:defRPr>
            </a:pPr>
            <a:r>
              <a:t>СРЕДНЯЯ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60320" y="265176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333333"/>
                </a:solidFill>
                <a:latin typeface="Calibri"/>
              </a:defRPr>
            </a:pPr>
            <a:r>
              <a:t>Усилие ГНБ: 160,2 кН (ТКР) vs 200 кН (ПОС)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3383280"/>
            <a:ext cx="1828800" cy="594360"/>
          </a:xfrm>
          <a:prstGeom prst="rect">
            <a:avLst/>
          </a:prstGeom>
          <a:solidFill>
            <a:srgbClr val="F57F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</a:defRPr>
            </a:pPr>
            <a:r>
              <a:t>СРЕДНЯЯ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60320" y="34290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333333"/>
                </a:solidFill>
                <a:latin typeface="Calibri"/>
              </a:defRPr>
            </a:pPr>
            <a:r>
              <a:t>Длина перехода: 15,5 м (ПЗ) vs 13,0 м (ПОС)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4160520"/>
            <a:ext cx="1828800" cy="594360"/>
          </a:xfrm>
          <a:prstGeom prst="rect">
            <a:avLst/>
          </a:prstGeom>
          <a:solidFill>
            <a:srgbClr val="388E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</a:defRPr>
            </a:pPr>
            <a:r>
              <a:t>НИЗКАЯ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60320" y="420624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333333"/>
                </a:solidFill>
                <a:latin typeface="Calibri"/>
              </a:defRPr>
            </a:pPr>
            <a:r>
              <a:t>Толщина стенки стали: 4,0 мм vs 5,0 мм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4937760"/>
            <a:ext cx="1828800" cy="594360"/>
          </a:xfrm>
          <a:prstGeom prst="rect">
            <a:avLst/>
          </a:prstGeom>
          <a:solidFill>
            <a:srgbClr val="388E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</a:defRPr>
            </a:pPr>
            <a:r>
              <a:t>НИЗКАЯ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60320" y="498348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333333"/>
                </a:solidFill>
                <a:latin typeface="Calibri"/>
              </a:defRPr>
            </a:pPr>
            <a:r>
              <a:t>Пикетаж: разные обозначения между разделами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5715000"/>
            <a:ext cx="1828800" cy="59436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</a:defRPr>
            </a:pPr>
            <a:r>
              <a:t>ИНФО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60320" y="576072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333333"/>
                </a:solidFill>
                <a:latin typeface="Calibri"/>
              </a:defRPr>
            </a:pPr>
            <a:r>
              <a:t>Срок ОУ: два параметра в одной таблице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64008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A237E"/>
                </a:solidFill>
                <a:latin typeface="Calibri"/>
              </a:defRPr>
            </a:pPr>
            <a:r>
              <a:t>ИИ находит ошибки, которые при ручной проверке можно пропустить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37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СКОРОСТЬ: В 10-15 РАЗ БЫСТРЕЕ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18872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AAAAAA"/>
                </a:solidFill>
                <a:latin typeface="Calibri"/>
              </a:defRPr>
            </a:pPr>
            <a:r>
              <a:t>Этап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943600" y="118872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FF6F00"/>
                </a:solidFill>
                <a:latin typeface="Calibri"/>
              </a:defRPr>
            </a:pPr>
            <a:r>
              <a:t>ИИ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0" y="118872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AAAAAA"/>
                </a:solidFill>
                <a:latin typeface="Calibri"/>
              </a:defRPr>
            </a:pPr>
            <a:r>
              <a:t>Вручную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82880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FFFFFF"/>
                </a:solidFill>
                <a:latin typeface="Calibri"/>
              </a:defRPr>
            </a:pPr>
            <a:r>
              <a:t>Анализ ПД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43600" y="182880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FF6F00"/>
                </a:solidFill>
                <a:latin typeface="Calibri"/>
              </a:defRPr>
            </a:pPr>
            <a:r>
              <a:t>~2 ч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0" y="182880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888888"/>
                </a:solidFill>
                <a:latin typeface="Calibri"/>
              </a:defRPr>
            </a:pPr>
            <a:r>
              <a:t>2-3 дня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246888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FFFFFF"/>
                </a:solidFill>
                <a:latin typeface="Calibri"/>
              </a:defRPr>
            </a:pPr>
            <a:r>
              <a:t>Извлечение объёмов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0" y="246888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FF6F00"/>
                </a:solidFill>
                <a:latin typeface="Calibri"/>
              </a:defRPr>
            </a:pPr>
            <a:r>
              <a:t>~1 ч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0" y="246888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888888"/>
                </a:solidFill>
                <a:latin typeface="Calibri"/>
              </a:defRPr>
            </a:pPr>
            <a:r>
              <a:t>1-2 дня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310896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FFFFFF"/>
                </a:solidFill>
                <a:latin typeface="Calibri"/>
              </a:defRPr>
            </a:pPr>
            <a:r>
              <a:t>Составление ВОР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0" y="310896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FF6F00"/>
                </a:solidFill>
                <a:latin typeface="Calibri"/>
              </a:defRPr>
            </a:pPr>
            <a:r>
              <a:t>~2 ч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0" y="310896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888888"/>
                </a:solidFill>
                <a:latin typeface="Calibri"/>
              </a:defRPr>
            </a:pPr>
            <a:r>
              <a:t>2-3 дня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4400" y="3749039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FFFFFF"/>
                </a:solidFill>
                <a:latin typeface="Calibri"/>
              </a:defRPr>
            </a:pPr>
            <a:r>
              <a:t>Составление сметы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0" y="3749039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FF6F00"/>
                </a:solidFill>
                <a:latin typeface="Calibri"/>
              </a:defRPr>
            </a:pPr>
            <a:r>
              <a:t>~3 ч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0" y="3749039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888888"/>
                </a:solidFill>
                <a:latin typeface="Calibri"/>
              </a:defRPr>
            </a:pPr>
            <a:r>
              <a:t>3-5 дней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14400" y="438912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FFFFFF"/>
                </a:solidFill>
                <a:latin typeface="Calibri"/>
              </a:defRPr>
            </a:pPr>
            <a:r>
              <a:t>Нормоконтроль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43600" y="438912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FF6F00"/>
                </a:solidFill>
                <a:latin typeface="Calibri"/>
              </a:defRPr>
            </a:pPr>
            <a:r>
              <a:t>Авто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86800" y="438912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888888"/>
                </a:solidFill>
                <a:latin typeface="Calibri"/>
              </a:defRPr>
            </a:pPr>
            <a:r>
              <a:t>1-2 дня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14400" y="5212080"/>
            <a:ext cx="10058400" cy="914400"/>
          </a:xfrm>
          <a:prstGeom prst="rect">
            <a:avLst/>
          </a:prstGeom>
          <a:solidFill>
            <a:srgbClr val="FF6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800" b="1">
                <a:solidFill>
                  <a:srgbClr val="FFFFFF"/>
                </a:solidFill>
              </a:defRPr>
            </a:pPr>
            <a:r>
              <a:t>ИТОГО:  ~8 часов  vs  10-15 рабочих дней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